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4" r:id="rId2"/>
    <p:sldId id="278" r:id="rId3"/>
    <p:sldId id="279" r:id="rId4"/>
    <p:sldId id="307" r:id="rId5"/>
    <p:sldId id="308" r:id="rId6"/>
    <p:sldId id="330" r:id="rId7"/>
    <p:sldId id="281" r:id="rId8"/>
    <p:sldId id="311" r:id="rId9"/>
    <p:sldId id="331" r:id="rId10"/>
    <p:sldId id="306" r:id="rId11"/>
    <p:sldId id="312" r:id="rId12"/>
    <p:sldId id="325" r:id="rId13"/>
    <p:sldId id="317" r:id="rId14"/>
    <p:sldId id="327" r:id="rId15"/>
    <p:sldId id="282" r:id="rId16"/>
    <p:sldId id="321" r:id="rId17"/>
    <p:sldId id="322" r:id="rId18"/>
    <p:sldId id="328" r:id="rId19"/>
    <p:sldId id="302" r:id="rId20"/>
  </p:sldIdLst>
  <p:sldSz cx="9144000" cy="6858000" type="screen4x3"/>
  <p:notesSz cx="6858000" cy="9144000"/>
  <p:embeddedFontLst>
    <p:embeddedFont>
      <p:font typeface="나눔스퀘어라운드 Light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Yoon 윤고딕 520_TT" panose="020B0600000101010101" charset="-127"/>
      <p:regular r:id="rId25"/>
    </p:embeddedFont>
    <p:embeddedFont>
      <p:font typeface="나눔스퀘어라운드 Bold" panose="020B0600000101010101" charset="-127"/>
      <p:bold r:id="rId26"/>
    </p:embeddedFont>
    <p:embeddedFont>
      <p:font typeface="함초롬돋움" panose="020B0604000101010101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061"/>
    <a:srgbClr val="272123"/>
    <a:srgbClr val="FFFFFF"/>
    <a:srgbClr val="F2281E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95" autoAdjust="0"/>
    <p:restoredTop sz="81537" autoAdjust="0"/>
  </p:normalViewPr>
  <p:slideViewPr>
    <p:cSldViewPr>
      <p:cViewPr varScale="1">
        <p:scale>
          <a:sx n="89" d="100"/>
          <a:sy n="89" d="100"/>
        </p:scale>
        <p:origin x="120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 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5000</c:v>
                </c:pt>
                <c:pt idx="2">
                  <c:v>10000</c:v>
                </c:pt>
                <c:pt idx="3">
                  <c:v>120000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0.18893599999999999</c:v>
                </c:pt>
                <c:pt idx="1">
                  <c:v>5.6249E-2</c:v>
                </c:pt>
                <c:pt idx="2">
                  <c:v>2.3581999999999999E-2</c:v>
                </c:pt>
                <c:pt idx="3">
                  <c:v>2.1309000000000002E-2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24-4964-B0A4-AD53066D1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3822112"/>
        <c:axId val="1383824608"/>
      </c:lineChart>
      <c:catAx>
        <c:axId val="138382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3824608"/>
        <c:crosses val="autoZero"/>
        <c:auto val="1"/>
        <c:lblAlgn val="ctr"/>
        <c:lblOffset val="100"/>
        <c:noMultiLvlLbl val="0"/>
      </c:catAx>
      <c:valAx>
        <c:axId val="138382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382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ED98-F6C8-431F-A54A-70749FBEFC0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B3BF-73B2-4B87-98C5-F7800594BE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8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1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만들려고구현된거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목업</a:t>
            </a:r>
            <a:r>
              <a:rPr lang="ko-KR" altLang="en-US" dirty="0" smtClean="0"/>
              <a:t> 디자인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만들려고구현된거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목업</a:t>
            </a:r>
            <a:r>
              <a:rPr lang="ko-KR" altLang="en-US" dirty="0" smtClean="0"/>
              <a:t> 디자인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5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work flow</a:t>
            </a:r>
            <a:r>
              <a:rPr lang="ko-KR" altLang="en-US" dirty="0" smtClean="0"/>
              <a:t>를 시퀀스 다이어그램 형태로 표현하였다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1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눈관상의</a:t>
            </a:r>
            <a:r>
              <a:rPr lang="ko-KR" altLang="en-US" dirty="0" smtClean="0"/>
              <a:t> 종류는 대략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편의를 위해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가지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로 축약</a:t>
            </a:r>
            <a:endParaRPr lang="en-US" altLang="ko-KR" baseline="0" dirty="0" smtClean="0"/>
          </a:p>
          <a:p>
            <a:r>
              <a:rPr lang="en-US" altLang="ko-KR" baseline="0" dirty="0" smtClean="0"/>
              <a:t>Max 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batches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를 눌리면 </a:t>
            </a:r>
            <a:r>
              <a:rPr lang="en-US" altLang="ko-KR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max_batches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5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max_batches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언제까지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돌건지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설정하는 값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*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설정한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max_batches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더하지 않은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1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average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오차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average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train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시킬수록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오차확률이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4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도출한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값을 적용하여 </a:t>
            </a:r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에서 사진을 넣어 판별한 결과물입니다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3B3BF-73B2-4B87-98C5-F7800594BE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09932" y="2780928"/>
            <a:ext cx="5324136" cy="1252820"/>
            <a:chOff x="3720990" y="3152001"/>
            <a:chExt cx="1710368" cy="677071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4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YOLO </a:t>
              </a:r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학습을 통한 눈 관상 판별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19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내가 왕이 될 상인가</a:t>
              </a:r>
              <a:endParaRPr lang="en-US" altLang="ko-KR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937924" y="544522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2020.12.18-2020.12.31</a:t>
            </a:r>
            <a:r>
              <a:rPr lang="ko-KR" altLang="en-US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정지희</a:t>
            </a:r>
            <a:r>
              <a:rPr lang="ko-KR" altLang="en-US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오상수 강민영</a:t>
            </a:r>
            <a:endParaRPr lang="en-US" altLang="ko-KR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26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90649" y="2254111"/>
            <a:ext cx="3342537" cy="475486"/>
            <a:chOff x="1194632" y="1867204"/>
            <a:chExt cx="3616246" cy="5144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718" y="1867204"/>
              <a:ext cx="1505160" cy="51442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94632" y="1867204"/>
              <a:ext cx="1505160" cy="51442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106815" y="3436265"/>
            <a:ext cx="3510205" cy="628738"/>
            <a:chOff x="1378894" y="2659292"/>
            <a:chExt cx="3510205" cy="62873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8676" y="2659292"/>
              <a:ext cx="1600423" cy="62873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378894" y="2659292"/>
              <a:ext cx="1600423" cy="62873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220266" y="4209019"/>
            <a:ext cx="3283302" cy="638474"/>
            <a:chOff x="1216691" y="3601323"/>
            <a:chExt cx="3573054" cy="6948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0907" y="3601323"/>
              <a:ext cx="1628838" cy="69481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216691" y="3601323"/>
              <a:ext cx="1628838" cy="694819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352911" y="3403172"/>
            <a:ext cx="3104467" cy="690859"/>
            <a:chOff x="5602128" y="2947324"/>
            <a:chExt cx="2934110" cy="65294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183" y="2952482"/>
              <a:ext cx="1467055" cy="64779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602128" y="2947324"/>
              <a:ext cx="1467055" cy="647790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5476910" y="4899537"/>
            <a:ext cx="2856468" cy="461610"/>
            <a:chOff x="5679770" y="4213906"/>
            <a:chExt cx="2856468" cy="46161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295" y="4213906"/>
              <a:ext cx="1159943" cy="46161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679770" y="4213906"/>
              <a:ext cx="1159943" cy="461610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5227165" y="5637311"/>
            <a:ext cx="3355958" cy="515924"/>
            <a:chOff x="5061810" y="4999753"/>
            <a:chExt cx="3834468" cy="5894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9183" y="5000130"/>
              <a:ext cx="1827095" cy="58911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061810" y="4999753"/>
              <a:ext cx="1827095" cy="58911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044874" y="5565468"/>
            <a:ext cx="3634087" cy="587767"/>
            <a:chOff x="972328" y="4797152"/>
            <a:chExt cx="4165340" cy="77242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73186" y="4797152"/>
              <a:ext cx="2064482" cy="7724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72328" y="4797152"/>
              <a:ext cx="2064480" cy="772425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346237" y="2283659"/>
            <a:ext cx="3117815" cy="485200"/>
            <a:chOff x="5558641" y="1934248"/>
            <a:chExt cx="3477855" cy="5412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0849" y="1934249"/>
              <a:ext cx="1605647" cy="54122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558641" y="1934248"/>
              <a:ext cx="1605647" cy="54122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047441" y="2063293"/>
            <a:ext cx="3631520" cy="78306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78914" y="2047989"/>
            <a:ext cx="3631520" cy="798364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54768" y="3257867"/>
            <a:ext cx="3631520" cy="174324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54699" y="5374183"/>
            <a:ext cx="3631520" cy="92306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907110" y="1867264"/>
            <a:ext cx="2003393" cy="392058"/>
            <a:chOff x="6912260" y="6400317"/>
            <a:chExt cx="2880320" cy="392058"/>
          </a:xfrm>
        </p:grpSpPr>
        <p:sp>
          <p:nvSpPr>
            <p:cNvPr id="59" name="직사각형 58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ragon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99592" y="2984883"/>
            <a:ext cx="2003393" cy="392058"/>
            <a:chOff x="6912260" y="6400317"/>
            <a:chExt cx="2880320" cy="392058"/>
          </a:xfrm>
        </p:grpSpPr>
        <p:sp>
          <p:nvSpPr>
            <p:cNvPr id="62" name="직사각형 61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lion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907110" y="5113105"/>
            <a:ext cx="2003393" cy="392058"/>
            <a:chOff x="6912260" y="6400317"/>
            <a:chExt cx="2880320" cy="392058"/>
          </a:xfrm>
        </p:grpSpPr>
        <p:sp>
          <p:nvSpPr>
            <p:cNvPr id="65" name="직사각형 64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cow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good 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4878181" y="1844824"/>
            <a:ext cx="2003393" cy="392058"/>
            <a:chOff x="6912260" y="6400317"/>
            <a:chExt cx="2880320" cy="392058"/>
          </a:xfrm>
        </p:grpSpPr>
        <p:sp>
          <p:nvSpPr>
            <p:cNvPr id="68" name="직사각형 67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crane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( normal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5089384" y="3187811"/>
            <a:ext cx="3631520" cy="1023071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4888651" y="2984647"/>
            <a:ext cx="2284784" cy="646331"/>
            <a:chOff x="6912260" y="6400317"/>
            <a:chExt cx="2880320" cy="646331"/>
          </a:xfrm>
        </p:grpSpPr>
        <p:sp>
          <p:nvSpPr>
            <p:cNvPr id="75" name="직사각형 74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12456" y="6400317"/>
              <a:ext cx="2765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sparrow ( normal )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5089384" y="4562945"/>
            <a:ext cx="3631520" cy="173430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4888651" y="4359780"/>
            <a:ext cx="2003393" cy="392058"/>
            <a:chOff x="6912260" y="6400317"/>
            <a:chExt cx="2880320" cy="392058"/>
          </a:xfrm>
        </p:grpSpPr>
        <p:sp>
          <p:nvSpPr>
            <p:cNvPr id="79" name="직사각형 78"/>
            <p:cNvSpPr/>
            <p:nvPr/>
          </p:nvSpPr>
          <p:spPr>
            <a:xfrm>
              <a:off x="6912260" y="6414524"/>
              <a:ext cx="2880320" cy="37785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012456" y="6400317"/>
              <a:ext cx="267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Umm ( bad</a:t>
              </a:r>
              <a:r>
                <a:rPr lang="ko-KR" altLang="en-US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)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180048" y="1344555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22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관상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-&gt; 6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개로 줄임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각 삼각형 85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1331522" y="876937"/>
            <a:ext cx="2232366" cy="430887"/>
            <a:chOff x="1382321" y="882386"/>
            <a:chExt cx="2232366" cy="430887"/>
          </a:xfrm>
        </p:grpSpPr>
        <p:sp>
          <p:nvSpPr>
            <p:cNvPr id="92" name="갈매기형 수장 91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93" name="갈매기형 수장 92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13006" y="882386"/>
              <a:ext cx="19016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Class List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8556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76420" y="2748213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test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8144" y="2303581"/>
            <a:ext cx="722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train set 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이미지 한 장 당 용량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1.61MB 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3~4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라벨링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6420" y="1406102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Learning_rate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=0.001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76420" y="1854613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max_batches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=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12000 ( 6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class *2000 )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0142" r="12810" b="17192"/>
          <a:stretch/>
        </p:blipFill>
        <p:spPr>
          <a:xfrm>
            <a:off x="1531526" y="3386399"/>
            <a:ext cx="6248560" cy="303148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38" name="갈매기형 수장 37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9" name="갈매기형 수장 38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Data set </a:t>
              </a:r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및 </a:t>
              </a:r>
              <a:r>
                <a:rPr lang="en-US" altLang="ko-KR" sz="2200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cfg</a:t>
              </a:r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</a:t>
              </a:r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설정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2018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22124" y="6309320"/>
            <a:ext cx="512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학습시간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1000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회당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12000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22124" y="6008588"/>
            <a:ext cx="512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loss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avg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0.25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이하로 도출되도록 하는 게 목표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8" name="갈매기형 수장 27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Data Train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36" name="직각 삼각형 35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200836" y="1772816"/>
            <a:ext cx="7098318" cy="4036505"/>
            <a:chOff x="1002074" y="2708920"/>
            <a:chExt cx="7098318" cy="4036505"/>
          </a:xfrm>
        </p:grpSpPr>
        <p:graphicFrame>
          <p:nvGraphicFramePr>
            <p:cNvPr id="8" name="차트 7"/>
            <p:cNvGraphicFramePr/>
            <p:nvPr>
              <p:extLst>
                <p:ext uri="{D42A27DB-BD31-4B8C-83A1-F6EECF244321}">
                  <p14:modId xmlns:p14="http://schemas.microsoft.com/office/powerpoint/2010/main" val="1468189373"/>
                </p:ext>
              </p:extLst>
            </p:nvPr>
          </p:nvGraphicFramePr>
          <p:xfrm>
            <a:off x="1561981" y="2908300"/>
            <a:ext cx="6538411" cy="3504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6681678" y="5229200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70C0"/>
                  </a:solidFill>
                </a:rPr>
                <a:t>0.021309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다이아몬드 25"/>
            <p:cNvSpPr/>
            <p:nvPr/>
          </p:nvSpPr>
          <p:spPr>
            <a:xfrm>
              <a:off x="2680700" y="3104574"/>
              <a:ext cx="180370" cy="182172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00249" y="2708920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70C0"/>
                  </a:solidFill>
                </a:rPr>
                <a:t>0.200304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2074" y="4057714"/>
              <a:ext cx="56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loss</a:t>
              </a:r>
            </a:p>
            <a:p>
              <a:pPr algn="ctr"/>
              <a:r>
                <a:rPr lang="en-US" altLang="ko-KR" sz="1600" b="1" dirty="0" err="1" smtClean="0"/>
                <a:t>avg</a:t>
              </a:r>
              <a:endParaRPr lang="ko-KR" altLang="en-US" sz="16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22521" y="6406871"/>
              <a:ext cx="1017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Iteration</a:t>
              </a:r>
              <a:endParaRPr lang="ko-KR" altLang="en-US" sz="16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71276" y="1281460"/>
            <a:ext cx="375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Data Train</a:t>
            </a:r>
            <a:r>
              <a:rPr lang="ko-KR" altLang="en-US" sz="2000" b="1" dirty="0" smtClean="0"/>
              <a:t>을 통한 오차율 변화</a:t>
            </a:r>
            <a:endParaRPr lang="ko-KR" altLang="en-US" sz="2000" b="1" dirty="0"/>
          </a:p>
        </p:txBody>
      </p:sp>
      <p:sp>
        <p:nvSpPr>
          <p:cNvPr id="41" name="다이아몬드 40"/>
          <p:cNvSpPr/>
          <p:nvPr/>
        </p:nvSpPr>
        <p:spPr>
          <a:xfrm>
            <a:off x="7378717" y="4665836"/>
            <a:ext cx="180370" cy="182172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816" y="3005599"/>
            <a:ext cx="171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결론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7005" y="1837775"/>
            <a:ext cx="466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Precision 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정밀도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0.80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높은 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Recall(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재현율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0.67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낮은 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F1 score (Precision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Recall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조화평균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: 0.73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22124" y="1264571"/>
            <a:ext cx="5639587" cy="492523"/>
            <a:chOff x="1717558" y="3188798"/>
            <a:chExt cx="5639587" cy="4925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31"/>
            <a:stretch/>
          </p:blipFill>
          <p:spPr>
            <a:xfrm>
              <a:off x="1717558" y="3188798"/>
              <a:ext cx="5639587" cy="492523"/>
            </a:xfrm>
            <a:prstGeom prst="rect">
              <a:avLst/>
            </a:prstGeom>
          </p:spPr>
        </p:pic>
        <p:cxnSp>
          <p:nvCxnSpPr>
            <p:cNvPr id="3" name="직선 연결선 2"/>
            <p:cNvCxnSpPr/>
            <p:nvPr/>
          </p:nvCxnSpPr>
          <p:spPr>
            <a:xfrm>
              <a:off x="2995184" y="3429000"/>
              <a:ext cx="4241112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473016" y="836712"/>
            <a:ext cx="2378903" cy="430887"/>
            <a:chOff x="3779912" y="2381701"/>
            <a:chExt cx="2378903" cy="430887"/>
          </a:xfrm>
        </p:grpSpPr>
        <p:sp>
          <p:nvSpPr>
            <p:cNvPr id="28" name="갈매기형 수장 27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10596" y="2381701"/>
              <a:ext cx="20482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모델 성능 평가</a:t>
              </a:r>
              <a:endPara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2" name="직각 삼각형 31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463213" y="2852936"/>
            <a:ext cx="3531031" cy="430887"/>
            <a:chOff x="3779912" y="2381701"/>
            <a:chExt cx="3531031" cy="430887"/>
          </a:xfrm>
        </p:grpSpPr>
        <p:sp>
          <p:nvSpPr>
            <p:cNvPr id="33" name="갈매기형 수장 32"/>
            <p:cNvSpPr/>
            <p:nvPr/>
          </p:nvSpPr>
          <p:spPr>
            <a:xfrm>
              <a:off x="3927563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3779912" y="2519935"/>
              <a:ext cx="140381" cy="154419"/>
            </a:xfrm>
            <a:prstGeom prst="chevron">
              <a:avLst/>
            </a:prstGeom>
            <a:solidFill>
              <a:srgbClr val="F2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10596" y="2381701"/>
              <a:ext cx="32003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Recall</a:t>
              </a:r>
              <a:r>
                <a:rPr lang="ko-KR" altLang="en-US" sz="2200" b="1" dirty="0" smtClean="0">
                  <a:ln>
                    <a:solidFill>
                      <a:srgbClr val="FDA800">
                        <a:alpha val="30000"/>
                      </a:srgbClr>
                    </a:solidFill>
                  </a:ln>
                  <a:solidFill>
                    <a:srgbClr val="F2281E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이 낮은 이유</a:t>
              </a:r>
              <a:endPara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42362" y="5733256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백내장 및 안구 질환 관련 프로그램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42362" y="6021288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코로나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로 인한 마스크 쓴 얼굴인식 가능 프로그램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1567580" y="5439442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1419929" y="5439442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50613" y="5301208"/>
            <a:ext cx="2964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응용 할 수 있는 분야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05702" y="3212976"/>
            <a:ext cx="62944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class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개수를 줄이기 위해 여러 관상을 임의로 묶어서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결과를 도출함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 (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사자상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+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호랑이상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→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lion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상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data sample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 부족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다수의 사진 변수 요인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보정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각도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등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 test set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부족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촉박한 시간과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data sample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부족했음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3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DEMO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Play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9"/>
          <a:stretch/>
        </p:blipFill>
        <p:spPr>
          <a:xfrm>
            <a:off x="1385587" y="2298358"/>
            <a:ext cx="2952328" cy="32656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02" y="1562978"/>
            <a:ext cx="4417850" cy="4736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5" name="갈매기형 수장 2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Image demo</a:t>
              </a:r>
            </a:p>
          </p:txBody>
        </p:sp>
      </p:grpSp>
      <p:sp>
        <p:nvSpPr>
          <p:cNvPr id="36" name="직각 삼각형 35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986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6" name="갈매기형 수장 2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Video demo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pic>
        <p:nvPicPr>
          <p:cNvPr id="6" name="KakaoTalk_20201231_1507307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750" y="1829582"/>
            <a:ext cx="7128910" cy="4016287"/>
          </a:xfrm>
          <a:prstGeom prst="rect">
            <a:avLst/>
          </a:prstGeom>
        </p:spPr>
      </p:pic>
      <p:sp>
        <p:nvSpPr>
          <p:cNvPr id="19" name="직각 삼각형 18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083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331522" y="876937"/>
            <a:ext cx="3744534" cy="430887"/>
            <a:chOff x="1382321" y="882386"/>
            <a:chExt cx="3744534" cy="430887"/>
          </a:xfrm>
        </p:grpSpPr>
        <p:sp>
          <p:nvSpPr>
            <p:cNvPr id="26" name="갈매기형 수장 2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3006" y="882386"/>
              <a:ext cx="34138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Video demo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pic>
        <p:nvPicPr>
          <p:cNvPr id="2" name="KakaoTalk_20201231_1505069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522" y="1679322"/>
            <a:ext cx="6949030" cy="391494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60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8889" y="300980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7837" y="2644170"/>
            <a:ext cx="2248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기획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개발 디자인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결론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anose="020B0600000101010101" charset="-127"/>
                <a:ea typeface="Yoon 윤고딕 520_TT" panose="020B0600000101010101" charset="-127"/>
              </a:rPr>
              <a:t>DEMO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기획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Outline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7744" y="3161883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코로나 이후 가장 드러나는 부위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사람을 인식할 때 가장 큰 비율을 차지하는 부위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외부로부터 받는 정보의 약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70%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 시각  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5656" y="2158117"/>
            <a:ext cx="6912768" cy="523220"/>
            <a:chOff x="1348105" y="2751182"/>
            <a:chExt cx="6912768" cy="523220"/>
          </a:xfrm>
        </p:grpSpPr>
        <p:sp>
          <p:nvSpPr>
            <p:cNvPr id="20" name="직사각형 19"/>
            <p:cNvSpPr/>
            <p:nvPr/>
          </p:nvSpPr>
          <p:spPr>
            <a:xfrm>
              <a:off x="1348105" y="2784192"/>
              <a:ext cx="691276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0112" y="2751182"/>
              <a:ext cx="656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눈 </a:t>
              </a:r>
              <a:r>
                <a:rPr lang="en-US" altLang="ko-KR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= </a:t>
              </a:r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얼굴에서 중요하다 여겨지는 부위</a:t>
              </a:r>
              <a:endPara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93634" y="4811979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눈과 관련된 것을 만들어보자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3371095" y="487760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3223444" y="487760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42889" y="6597932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http://kormedi.com/1199629/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42889" y="6330806"/>
            <a:ext cx="8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https://www.sciencetimes.co.kr/news/%eb%a7%88%ec%8a%a4%ed%81%ac-%ec%93%b4-%ec%96%bc%ea%b5%b4-%ec%9d%b8%ec%8b%9d%ed%95%98%eb%8a%94-%ec%83%88%eb%a1%9c%ec%9a%b4-%ed%8c%a8%eb%9f%ac%eb%8b%a4%ec%9e%84-%eb%93%b1%ec%9e%a5/#.X-0gLFYHap8.link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5410" y="6525344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출처</a:t>
            </a:r>
            <a:endParaRPr lang="ko-KR" altLang="en-US" sz="700"/>
          </a:p>
        </p:txBody>
      </p:sp>
      <p:grpSp>
        <p:nvGrpSpPr>
          <p:cNvPr id="33" name="그룹 32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34" name="갈매기형 수장 33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개요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54356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051720" y="2414364"/>
            <a:ext cx="2841505" cy="3966964"/>
            <a:chOff x="1835696" y="1838300"/>
            <a:chExt cx="2841505" cy="3966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1838300"/>
              <a:ext cx="2841505" cy="396696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819601" y="2799665"/>
              <a:ext cx="1144768" cy="216024"/>
            </a:xfrm>
            <a:prstGeom prst="rect">
              <a:avLst/>
            </a:prstGeom>
            <a:noFill/>
            <a:ln w="57150">
              <a:solidFill>
                <a:srgbClr val="F228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49785" y="1586827"/>
            <a:ext cx="6912768" cy="523220"/>
            <a:chOff x="1348105" y="2751182"/>
            <a:chExt cx="6912768" cy="523220"/>
          </a:xfrm>
        </p:grpSpPr>
        <p:sp>
          <p:nvSpPr>
            <p:cNvPr id="26" name="직사각형 25"/>
            <p:cNvSpPr/>
            <p:nvPr/>
          </p:nvSpPr>
          <p:spPr>
            <a:xfrm>
              <a:off x="1348105" y="2784192"/>
              <a:ext cx="6912768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20112" y="2751182"/>
              <a:ext cx="656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딥러닝을</a:t>
              </a:r>
              <a:r>
                <a:rPr lang="ko-KR" altLang="en-US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이용한 눈 관상 분석</a:t>
              </a:r>
              <a:endPara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52797" y="295156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crane 90%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52796" y="3563724"/>
            <a:ext cx="96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normal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/>
          <p:cNvCxnSpPr>
            <a:stCxn id="37" idx="1"/>
            <a:endCxn id="19" idx="3"/>
          </p:cNvCxnSpPr>
          <p:nvPr/>
        </p:nvCxnSpPr>
        <p:spPr>
          <a:xfrm flipH="1">
            <a:off x="4180393" y="3321375"/>
            <a:ext cx="1146492" cy="162366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288176" y="2832181"/>
            <a:ext cx="1038709" cy="285589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1"/>
          </p:cNvCxnSpPr>
          <p:nvPr/>
        </p:nvCxnSpPr>
        <p:spPr>
          <a:xfrm flipH="1" flipV="1">
            <a:off x="3952321" y="3717032"/>
            <a:ext cx="1374564" cy="97269"/>
          </a:xfrm>
          <a:prstGeom prst="line">
            <a:avLst/>
          </a:prstGeom>
          <a:ln w="28575">
            <a:solidFill>
              <a:srgbClr val="2721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26885" y="3152098"/>
            <a:ext cx="2729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검출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recision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정밀도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26885" y="3645024"/>
            <a:ext cx="229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길상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평상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흉상 판별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26885" y="2659172"/>
            <a:ext cx="291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 관상 판별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recall(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재현율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92080" y="4221088"/>
            <a:ext cx="3202993" cy="219034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기능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1.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실시간 </a:t>
            </a:r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확인 가능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</a:t>
            </a:r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화면 </a:t>
            </a:r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캡쳐 및 저장 가능</a:t>
            </a:r>
            <a:endParaRPr lang="en-US" altLang="ko-KR" sz="1600" dirty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◎ 사용법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: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얼굴을 카메라 중간에 위치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: </a:t>
            </a:r>
            <a:r>
              <a:rPr lang="ko-KR" altLang="en-US" sz="1600" dirty="0" smtClean="0">
                <a:solidFill>
                  <a:srgbClr val="AF906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눈은 카메라를 정면으로 바라본다</a:t>
            </a:r>
            <a:endParaRPr lang="en-US" altLang="ko-KR" sz="1600" dirty="0" smtClean="0">
              <a:solidFill>
                <a:srgbClr val="AF906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56" name="갈매기형 수장 5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개요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7870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56" name="갈매기형 수장 55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역할 분담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19672" y="2035587"/>
            <a:ext cx="3758346" cy="3481645"/>
            <a:chOff x="2937222" y="1819563"/>
            <a:chExt cx="3758346" cy="3481645"/>
          </a:xfrm>
        </p:grpSpPr>
        <p:sp>
          <p:nvSpPr>
            <p:cNvPr id="43" name="타원 42"/>
            <p:cNvSpPr/>
            <p:nvPr/>
          </p:nvSpPr>
          <p:spPr>
            <a:xfrm>
              <a:off x="4607336" y="3212976"/>
              <a:ext cx="2088232" cy="2088232"/>
            </a:xfrm>
            <a:prstGeom prst="ellipse">
              <a:avLst/>
            </a:prstGeom>
            <a:solidFill>
              <a:srgbClr val="00206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937222" y="3212976"/>
              <a:ext cx="2088232" cy="208823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772279" y="1819563"/>
              <a:ext cx="2088232" cy="2088232"/>
            </a:xfrm>
            <a:prstGeom prst="ellipse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21791" y="18863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정지희</a:t>
            </a:r>
            <a:endParaRPr lang="en-US" altLang="ko-KR" sz="20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895320" y="535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강민영</a:t>
            </a:r>
            <a:endParaRPr lang="ko-KR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161393" y="53498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오상수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30427" y="4208315"/>
            <a:ext cx="15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weights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98730" y="43982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발표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3498845" y="2838857"/>
            <a:ext cx="1614637" cy="116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113482" y="2838857"/>
            <a:ext cx="682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10623" y="2682205"/>
            <a:ext cx="20457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공동 역할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자료 조사 및 수집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라벨링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yolo </a:t>
            </a:r>
            <a:r>
              <a:rPr lang="ko-KR" altLang="en-US" dirty="0" smtClean="0"/>
              <a:t>모델 구현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모델 테스트 </a:t>
            </a:r>
            <a:endParaRPr lang="en-US" altLang="ko-KR" dirty="0" smtClean="0"/>
          </a:p>
          <a:p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56868" y="2598200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기획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113482" y="2838857"/>
            <a:ext cx="682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16316" y="2921169"/>
            <a:ext cx="2511368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개발 디자인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D</a:t>
              </a:r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penCV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93" y="4279196"/>
            <a:ext cx="488013" cy="6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31522" y="876937"/>
            <a:ext cx="1728192" cy="430887"/>
            <a:chOff x="1382321" y="882386"/>
            <a:chExt cx="1728192" cy="430887"/>
          </a:xfrm>
        </p:grpSpPr>
        <p:sp>
          <p:nvSpPr>
            <p:cNvPr id="15" name="갈매기형 수장 1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13006" y="882386"/>
              <a:ext cx="13975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개발 환경</a:t>
              </a:r>
              <a:endPara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33" y="2640683"/>
            <a:ext cx="1537262" cy="67948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844496" y="5128112"/>
            <a:ext cx="1276160" cy="427483"/>
            <a:chOff x="1150324" y="2116882"/>
            <a:chExt cx="3461982" cy="115968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338" y="2116882"/>
              <a:ext cx="1198968" cy="108593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324" y="2154539"/>
              <a:ext cx="2112882" cy="1122024"/>
            </a:xfrm>
            <a:prstGeom prst="rect">
              <a:avLst/>
            </a:prstGeom>
          </p:spPr>
        </p:pic>
      </p:grpSp>
      <p:pic>
        <p:nvPicPr>
          <p:cNvPr id="1026" name="Picture 2" descr="GitHub - python/cpython: The Python programming langu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72" y="3628737"/>
            <a:ext cx="520812" cy="5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50649" y="3311191"/>
            <a:ext cx="2692688" cy="2566081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6077" y="435785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4.1.2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67896" y="370526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3.6.9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086237" y="5150196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yolo-v3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88" y="2708920"/>
            <a:ext cx="537580" cy="5375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1" y="5315860"/>
            <a:ext cx="526919" cy="52691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6426" y="294038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1.52.1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4921388" y="3309716"/>
            <a:ext cx="2692688" cy="1818395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GitHub - python/cpython: The Python programming langu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64" y="3560514"/>
            <a:ext cx="520812" cy="5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810188" y="363704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3.5.6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70529" y="1796289"/>
            <a:ext cx="1682024" cy="551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weight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341233" y="1792401"/>
            <a:ext cx="1682024" cy="5510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모델 구현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31" y="4330121"/>
            <a:ext cx="640116" cy="64011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810188" y="447106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1.19.4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43387" y="5425930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kern="1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Logitec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HD </a:t>
            </a:r>
            <a:r>
              <a:rPr lang="en-US" altLang="ko-KR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Webcam </a:t>
            </a:r>
            <a:r>
              <a:rPr lang="en-US" altLang="ko-KR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720p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1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331522" y="876937"/>
            <a:ext cx="4319930" cy="430887"/>
            <a:chOff x="1382321" y="882386"/>
            <a:chExt cx="4319930" cy="430887"/>
          </a:xfrm>
        </p:grpSpPr>
        <p:sp>
          <p:nvSpPr>
            <p:cNvPr id="15" name="갈매기형 수장 14"/>
            <p:cNvSpPr/>
            <p:nvPr/>
          </p:nvSpPr>
          <p:spPr>
            <a:xfrm>
              <a:off x="1529972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382321" y="1020620"/>
              <a:ext cx="140381" cy="154419"/>
            </a:xfrm>
            <a:prstGeom prst="chevron">
              <a:avLst/>
            </a:prstGeom>
            <a:solidFill>
              <a:srgbClr val="7AB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13006" y="882386"/>
              <a:ext cx="39892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7AB53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work flow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666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54493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52321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1452" y="14265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39394" y="1629454"/>
            <a:ext cx="7317733" cy="4680711"/>
            <a:chOff x="1070691" y="1461466"/>
            <a:chExt cx="7924895" cy="5069076"/>
          </a:xfrm>
        </p:grpSpPr>
        <p:sp>
          <p:nvSpPr>
            <p:cNvPr id="48" name="TextBox 47"/>
            <p:cNvSpPr txBox="1"/>
            <p:nvPr/>
          </p:nvSpPr>
          <p:spPr>
            <a:xfrm>
              <a:off x="1319330" y="1500391"/>
              <a:ext cx="108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window</a:t>
              </a:r>
            </a:p>
            <a:p>
              <a:r>
                <a:rPr lang="en-US" altLang="ko-KR" dirty="0" smtClean="0"/>
                <a:t>console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34791" y="3418986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화면 정지 명령</a:t>
              </a:r>
              <a:endParaRPr lang="ko-KR" altLang="en-US" sz="1400" dirty="0"/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1077860" y="2333527"/>
              <a:ext cx="7826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1096910" y="6452871"/>
              <a:ext cx="7501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1860505" y="2306218"/>
              <a:ext cx="1" cy="4224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3955729" y="2306218"/>
              <a:ext cx="1" cy="4224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>
              <a:off x="6090502" y="2306218"/>
              <a:ext cx="1" cy="4224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8230085" y="2306218"/>
              <a:ext cx="1" cy="4224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255815" y="1654279"/>
              <a:ext cx="1399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webcam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19155" y="1497800"/>
              <a:ext cx="1542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관상 </a:t>
              </a:r>
              <a:r>
                <a:rPr lang="ko-KR" altLang="en-US" dirty="0" err="1" smtClean="0"/>
                <a:t>판별기</a:t>
              </a:r>
              <a:r>
                <a:rPr lang="en-US" altLang="ko-KR" dirty="0" smtClean="0"/>
                <a:t>(yolo)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33501" y="1654279"/>
              <a:ext cx="1399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저장 폴더</a:t>
              </a:r>
              <a:endParaRPr lang="en-US" altLang="ko-KR" dirty="0" smtClean="0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1860504" y="2572807"/>
              <a:ext cx="2095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375336" y="266050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영상 출력</a:t>
              </a:r>
              <a:endParaRPr lang="ko-KR" altLang="en-US" sz="14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84144" y="2682617"/>
              <a:ext cx="161495" cy="33682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 flipH="1">
              <a:off x="1860505" y="2670246"/>
              <a:ext cx="209522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134791" y="5760191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영상 정지 명령</a:t>
              </a:r>
              <a:endParaRPr lang="ko-KR" altLang="en-US" sz="1400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860504" y="6075263"/>
              <a:ext cx="2095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75336" y="6162960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영상 정지</a:t>
              </a:r>
              <a:endParaRPr lang="ko-KR" altLang="en-US" sz="1400" dirty="0"/>
            </a:p>
          </p:txBody>
        </p:sp>
        <p:cxnSp>
          <p:nvCxnSpPr>
            <p:cNvPr id="66" name="직선 화살표 연결선 65"/>
            <p:cNvCxnSpPr/>
            <p:nvPr/>
          </p:nvCxnSpPr>
          <p:spPr>
            <a:xfrm flipH="1">
              <a:off x="1860505" y="6172702"/>
              <a:ext cx="209522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1945639" y="3212421"/>
              <a:ext cx="18642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원호 67"/>
            <p:cNvSpPr/>
            <p:nvPr/>
          </p:nvSpPr>
          <p:spPr>
            <a:xfrm rot="16200000">
              <a:off x="3809967" y="3065448"/>
              <a:ext cx="293945" cy="293945"/>
            </a:xfrm>
            <a:prstGeom prst="arc">
              <a:avLst>
                <a:gd name="adj1" fmla="val 16200000"/>
                <a:gd name="adj2" fmla="val 543357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4103912" y="3211265"/>
              <a:ext cx="19711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494869" y="289617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관상 판별</a:t>
              </a:r>
              <a:endParaRPr lang="ko-KR" altLang="en-US" sz="1400" dirty="0"/>
            </a:p>
          </p:txBody>
        </p:sp>
        <p:cxnSp>
          <p:nvCxnSpPr>
            <p:cNvPr id="71" name="직선 화살표 연결선 70"/>
            <p:cNvCxnSpPr>
              <a:stCxn id="72" idx="0"/>
            </p:cNvCxnSpPr>
            <p:nvPr/>
          </p:nvCxnSpPr>
          <p:spPr>
            <a:xfrm flipH="1">
              <a:off x="1945639" y="5645793"/>
              <a:ext cx="1866003" cy="9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원호 71"/>
            <p:cNvSpPr/>
            <p:nvPr/>
          </p:nvSpPr>
          <p:spPr>
            <a:xfrm rot="16200000">
              <a:off x="3811642" y="5498820"/>
              <a:ext cx="293945" cy="293945"/>
            </a:xfrm>
            <a:prstGeom prst="arc">
              <a:avLst>
                <a:gd name="adj1" fmla="val 16200000"/>
                <a:gd name="adj2" fmla="val 5433575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4103912" y="5645792"/>
              <a:ext cx="19711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355067" y="5337370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관상 판별 중지</a:t>
              </a:r>
              <a:endParaRPr lang="ko-KR" altLang="en-US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882731" y="3701470"/>
              <a:ext cx="163022" cy="13416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>
              <a:off x="1945639" y="3712178"/>
              <a:ext cx="2010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2200107" y="2279509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영상 출력 명령</a:t>
              </a:r>
              <a:endParaRPr lang="ko-KR" altLang="en-US" sz="1400" dirty="0"/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1945639" y="3824032"/>
              <a:ext cx="199667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1945639" y="4314545"/>
              <a:ext cx="18642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원호 79"/>
            <p:cNvSpPr/>
            <p:nvPr/>
          </p:nvSpPr>
          <p:spPr>
            <a:xfrm rot="16200000">
              <a:off x="3807179" y="4175789"/>
              <a:ext cx="293945" cy="293945"/>
            </a:xfrm>
            <a:prstGeom prst="arc">
              <a:avLst>
                <a:gd name="adj1" fmla="val 16200000"/>
                <a:gd name="adj2" fmla="val 543357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4097663" y="4322763"/>
              <a:ext cx="18415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원호 81"/>
            <p:cNvSpPr/>
            <p:nvPr/>
          </p:nvSpPr>
          <p:spPr>
            <a:xfrm rot="16200000">
              <a:off x="5939202" y="4167572"/>
              <a:ext cx="293945" cy="293945"/>
            </a:xfrm>
            <a:prstGeom prst="arc">
              <a:avLst>
                <a:gd name="adj1" fmla="val 16200000"/>
                <a:gd name="adj2" fmla="val 543357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>
              <a:off x="6232989" y="4321605"/>
              <a:ext cx="19711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6251041" y="3904913"/>
              <a:ext cx="1958562" cy="33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정지 화면 저장 명령</a:t>
              </a:r>
              <a:endParaRPr lang="ko-KR" altLang="en-US" sz="1400" dirty="0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 flipH="1">
              <a:off x="1955194" y="4416104"/>
              <a:ext cx="6248922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6230424" y="4393104"/>
              <a:ext cx="1958562" cy="33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정지 화면 저장 완료</a:t>
              </a:r>
              <a:endParaRPr lang="ko-KR" altLang="en-US" sz="14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374138" y="381821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화면 정지</a:t>
              </a:r>
              <a:endParaRPr lang="ko-KR" altLang="en-US" sz="1400" dirty="0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>
              <a:off x="1938383" y="4953148"/>
              <a:ext cx="2010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186186" y="4647264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화면 정지 해제</a:t>
              </a:r>
              <a:endParaRPr lang="ko-KR" altLang="en-US" sz="1400" dirty="0"/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H="1">
              <a:off x="1938383" y="5044953"/>
              <a:ext cx="199667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2381970" y="5043169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화면 재생</a:t>
              </a:r>
              <a:endParaRPr lang="ko-KR" altLang="en-US" sz="14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302301" y="1463204"/>
              <a:ext cx="1579625" cy="71271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070691" y="1469136"/>
              <a:ext cx="1579625" cy="71271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167529" y="1461466"/>
              <a:ext cx="1579625" cy="71271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7415961" y="1476365"/>
              <a:ext cx="1579625" cy="71271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2466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636</Words>
  <Application>Microsoft Office PowerPoint</Application>
  <PresentationFormat>화면 슬라이드 쇼(4:3)</PresentationFormat>
  <Paragraphs>243</Paragraphs>
  <Slides>19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나눔스퀘어라운드 Light</vt:lpstr>
      <vt:lpstr>Arial</vt:lpstr>
      <vt:lpstr>맑은 고딕</vt:lpstr>
      <vt:lpstr>Yoon 윤고딕 520_TT</vt:lpstr>
      <vt:lpstr>나눔스퀘어라운드 Bold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w</cp:lastModifiedBy>
  <cp:revision>139</cp:revision>
  <dcterms:created xsi:type="dcterms:W3CDTF">2013-09-05T09:43:46Z</dcterms:created>
  <dcterms:modified xsi:type="dcterms:W3CDTF">2021-02-05T04:50:04Z</dcterms:modified>
</cp:coreProperties>
</file>